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Noto Sans T Chinese Bold" charset="1" panose="020B0800000000000000"/>
      <p:regular r:id="rId28"/>
    </p:embeddedFont>
    <p:embeddedFont>
      <p:font typeface="Noto Sans T Chinese" charset="1" panose="020B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19.xml" Type="http://schemas.openxmlformats.org/officeDocument/2006/relationships/slid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93529" y="1028700"/>
            <a:ext cx="8294471" cy="8229600"/>
          </a:xfrm>
          <a:custGeom>
            <a:avLst/>
            <a:gdLst/>
            <a:ahLst/>
            <a:cxnLst/>
            <a:rect r="r" b="b" t="t" l="l"/>
            <a:pathLst>
              <a:path h="8229600" w="8294471">
                <a:moveTo>
                  <a:pt x="0" y="0"/>
                </a:moveTo>
                <a:lnTo>
                  <a:pt x="8294471" y="0"/>
                </a:lnTo>
                <a:lnTo>
                  <a:pt x="82944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38" r="0" b="-256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4778" y="7141358"/>
            <a:ext cx="3508246" cy="657796"/>
          </a:xfrm>
          <a:custGeom>
            <a:avLst/>
            <a:gdLst/>
            <a:ahLst/>
            <a:cxnLst/>
            <a:rect r="r" b="b" t="t" l="l"/>
            <a:pathLst>
              <a:path h="657796" w="3508246">
                <a:moveTo>
                  <a:pt x="0" y="0"/>
                </a:moveTo>
                <a:lnTo>
                  <a:pt x="3508247" y="0"/>
                </a:lnTo>
                <a:lnTo>
                  <a:pt x="3508247" y="657796"/>
                </a:lnTo>
                <a:lnTo>
                  <a:pt x="0" y="657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837973"/>
            <a:ext cx="6885402" cy="9126221"/>
            <a:chOff x="0" y="0"/>
            <a:chExt cx="9180535" cy="1216829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296670"/>
              <a:ext cx="9180535" cy="61942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900"/>
                </a:lnSpc>
              </a:pPr>
              <a:r>
                <a:rPr lang="en-US" sz="11900" b="true">
                  <a:solidFill>
                    <a:srgbClr val="000000"/>
                  </a:solidFill>
                  <a:latin typeface="Noto Sans T Chinese Bold"/>
                  <a:ea typeface="Noto Sans T Chinese Bold"/>
                  <a:cs typeface="Noto Sans T Chinese Bold"/>
                  <a:sym typeface="Noto Sans T Chinese Bold"/>
                </a:rPr>
                <a:t>校網公告自動通知系統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114579"/>
              <a:ext cx="8580840" cy="3053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組長:3B117024王譯平</a:t>
              </a:r>
            </a:p>
            <a:p>
              <a:pPr algn="l">
                <a:lnSpc>
                  <a:spcPts val="4619"/>
                </a:lnSpc>
              </a:pPr>
              <a:r>
                <a:rPr lang="en-US" sz="3299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組員:3B117064鄭柏億、3B117011劉松富</a:t>
              </a:r>
            </a:p>
            <a:p>
              <a:pPr algn="l">
                <a:lnSpc>
                  <a:spcPts val="461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472748" cy="472748"/>
          </a:xfrm>
          <a:custGeom>
            <a:avLst/>
            <a:gdLst/>
            <a:ahLst/>
            <a:cxnLst/>
            <a:rect r="r" b="b" t="t" l="l"/>
            <a:pathLst>
              <a:path h="472748" w="472748">
                <a:moveTo>
                  <a:pt x="0" y="0"/>
                </a:moveTo>
                <a:lnTo>
                  <a:pt x="472748" y="0"/>
                </a:lnTo>
                <a:lnTo>
                  <a:pt x="472748" y="472748"/>
                </a:lnTo>
                <a:lnTo>
                  <a:pt x="0" y="4727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473615">
            <a:off x="7730954" y="3189225"/>
            <a:ext cx="666165" cy="1347025"/>
          </a:xfrm>
          <a:custGeom>
            <a:avLst/>
            <a:gdLst/>
            <a:ahLst/>
            <a:cxnLst/>
            <a:rect r="r" b="b" t="t" l="l"/>
            <a:pathLst>
              <a:path h="1347025" w="666165">
                <a:moveTo>
                  <a:pt x="0" y="0"/>
                </a:moveTo>
                <a:lnTo>
                  <a:pt x="666165" y="0"/>
                </a:lnTo>
                <a:lnTo>
                  <a:pt x="666165" y="1347026"/>
                </a:lnTo>
                <a:lnTo>
                  <a:pt x="0" y="1347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250511"/>
            <a:ext cx="11443054" cy="4395972"/>
          </a:xfrm>
          <a:custGeom>
            <a:avLst/>
            <a:gdLst/>
            <a:ahLst/>
            <a:cxnLst/>
            <a:rect r="r" b="b" t="t" l="l"/>
            <a:pathLst>
              <a:path h="4395972" w="11443054">
                <a:moveTo>
                  <a:pt x="0" y="0"/>
                </a:moveTo>
                <a:lnTo>
                  <a:pt x="11443054" y="0"/>
                </a:lnTo>
                <a:lnTo>
                  <a:pt x="11443054" y="4395972"/>
                </a:lnTo>
                <a:lnTo>
                  <a:pt x="0" y="4395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34683" y="3796834"/>
            <a:ext cx="7224617" cy="5461466"/>
          </a:xfrm>
          <a:custGeom>
            <a:avLst/>
            <a:gdLst/>
            <a:ahLst/>
            <a:cxnLst/>
            <a:rect r="r" b="b" t="t" l="l"/>
            <a:pathLst>
              <a:path h="5461466" w="7224617">
                <a:moveTo>
                  <a:pt x="0" y="0"/>
                </a:moveTo>
                <a:lnTo>
                  <a:pt x="7224617" y="0"/>
                </a:lnTo>
                <a:lnTo>
                  <a:pt x="7224617" y="5461466"/>
                </a:lnTo>
                <a:lnTo>
                  <a:pt x="0" y="5461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83029" y="-66675"/>
            <a:ext cx="812194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查詢資料庫並寄信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153199"/>
            <a:ext cx="8945589" cy="6154937"/>
          </a:xfrm>
          <a:custGeom>
            <a:avLst/>
            <a:gdLst/>
            <a:ahLst/>
            <a:cxnLst/>
            <a:rect r="r" b="b" t="t" l="l"/>
            <a:pathLst>
              <a:path h="6154937" w="8945589">
                <a:moveTo>
                  <a:pt x="0" y="0"/>
                </a:moveTo>
                <a:lnTo>
                  <a:pt x="8945589" y="0"/>
                </a:lnTo>
                <a:lnTo>
                  <a:pt x="8945589" y="6154937"/>
                </a:lnTo>
                <a:lnTo>
                  <a:pt x="0" y="61549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45589" y="2170605"/>
            <a:ext cx="9342411" cy="6137531"/>
          </a:xfrm>
          <a:custGeom>
            <a:avLst/>
            <a:gdLst/>
            <a:ahLst/>
            <a:cxnLst/>
            <a:rect r="r" b="b" t="t" l="l"/>
            <a:pathLst>
              <a:path h="6137531" w="9342411">
                <a:moveTo>
                  <a:pt x="0" y="0"/>
                </a:moveTo>
                <a:lnTo>
                  <a:pt x="9342411" y="0"/>
                </a:lnTo>
                <a:lnTo>
                  <a:pt x="9342411" y="6137531"/>
                </a:lnTo>
                <a:lnTo>
                  <a:pt x="0" y="6137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83029" y="-66675"/>
            <a:ext cx="812194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連線並寫入資料庫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90282" y="8260511"/>
            <a:ext cx="5055307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client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32693" y="8260511"/>
            <a:ext cx="5055307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server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13535"/>
            <a:ext cx="11039398" cy="7109947"/>
          </a:xfrm>
          <a:custGeom>
            <a:avLst/>
            <a:gdLst/>
            <a:ahLst/>
            <a:cxnLst/>
            <a:rect r="r" b="b" t="t" l="l"/>
            <a:pathLst>
              <a:path h="7109947" w="11039398">
                <a:moveTo>
                  <a:pt x="0" y="0"/>
                </a:moveTo>
                <a:lnTo>
                  <a:pt x="11039398" y="0"/>
                </a:lnTo>
                <a:lnTo>
                  <a:pt x="11039398" y="7109947"/>
                </a:lnTo>
                <a:lnTo>
                  <a:pt x="0" y="7109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45525" y="1441239"/>
            <a:ext cx="7242475" cy="7082243"/>
          </a:xfrm>
          <a:custGeom>
            <a:avLst/>
            <a:gdLst/>
            <a:ahLst/>
            <a:cxnLst/>
            <a:rect r="r" b="b" t="t" l="l"/>
            <a:pathLst>
              <a:path h="7082243" w="7242475">
                <a:moveTo>
                  <a:pt x="0" y="0"/>
                </a:moveTo>
                <a:lnTo>
                  <a:pt x="7242475" y="0"/>
                </a:lnTo>
                <a:lnTo>
                  <a:pt x="7242475" y="7082243"/>
                </a:lnTo>
                <a:lnTo>
                  <a:pt x="0" y="7082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80042" y="8475857"/>
            <a:ext cx="5055307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WinSCP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011520" y="8475857"/>
            <a:ext cx="4276480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PuTTY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83029" y="-66675"/>
            <a:ext cx="812194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上傳檔案連線操作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14115" y="1143000"/>
            <a:ext cx="14459770" cy="9144000"/>
          </a:xfrm>
          <a:custGeom>
            <a:avLst/>
            <a:gdLst/>
            <a:ahLst/>
            <a:cxnLst/>
            <a:rect r="r" b="b" t="t" l="l"/>
            <a:pathLst>
              <a:path h="9144000" w="14459770">
                <a:moveTo>
                  <a:pt x="0" y="0"/>
                </a:moveTo>
                <a:lnTo>
                  <a:pt x="14459770" y="0"/>
                </a:lnTo>
                <a:lnTo>
                  <a:pt x="1445977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25027" y="-66675"/>
            <a:ext cx="12437945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實際運行畫面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84264" y="457200"/>
            <a:ext cx="750071" cy="977581"/>
          </a:xfrm>
          <a:custGeom>
            <a:avLst/>
            <a:gdLst/>
            <a:ahLst/>
            <a:cxnLst/>
            <a:rect r="r" b="b" t="t" l="l"/>
            <a:pathLst>
              <a:path h="977581" w="750071">
                <a:moveTo>
                  <a:pt x="0" y="0"/>
                </a:moveTo>
                <a:lnTo>
                  <a:pt x="750072" y="0"/>
                </a:lnTo>
                <a:lnTo>
                  <a:pt x="750072" y="977581"/>
                </a:lnTo>
                <a:lnTo>
                  <a:pt x="0" y="9775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7685839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7846073" y="0"/>
            <a:ext cx="8924483" cy="10287000"/>
          </a:xfrm>
          <a:custGeom>
            <a:avLst/>
            <a:gdLst/>
            <a:ahLst/>
            <a:cxnLst/>
            <a:rect r="r" b="b" t="t" l="l"/>
            <a:pathLst>
              <a:path h="10287000" w="8924483">
                <a:moveTo>
                  <a:pt x="0" y="0"/>
                </a:moveTo>
                <a:lnTo>
                  <a:pt x="8924484" y="0"/>
                </a:lnTo>
                <a:lnTo>
                  <a:pt x="89244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5083" y="2056038"/>
            <a:ext cx="7192247" cy="8052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0"/>
              </a:lnSpc>
            </a:pPr>
            <a:r>
              <a:rPr lang="en-US" sz="307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tkinterUI介面設計</a:t>
            </a:r>
          </a:p>
          <a:p>
            <a:pPr algn="l">
              <a:lnSpc>
                <a:spcPts val="4310"/>
              </a:lnSpc>
            </a:pPr>
          </a:p>
          <a:p>
            <a:pPr algn="l">
              <a:lnSpc>
                <a:spcPts val="4310"/>
              </a:lnSpc>
            </a:pPr>
            <a:r>
              <a:rPr lang="en-US" sz="307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輸入取得Email輸入及選擇選項</a:t>
            </a:r>
          </a:p>
          <a:p>
            <a:pPr algn="l">
              <a:lnSpc>
                <a:spcPts val="4310"/>
              </a:lnSpc>
            </a:pPr>
          </a:p>
          <a:p>
            <a:pPr algn="l">
              <a:lnSpc>
                <a:spcPts val="4310"/>
              </a:lnSpc>
            </a:pPr>
            <a:r>
              <a:rPr lang="en-US" sz="307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驗證輸入</a:t>
            </a:r>
          </a:p>
          <a:p>
            <a:pPr algn="l">
              <a:lnSpc>
                <a:spcPts val="4310"/>
              </a:lnSpc>
            </a:pPr>
            <a:r>
              <a:rPr lang="en-US" sz="307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錯誤:messagebox顯示錯誤資訊</a:t>
            </a:r>
          </a:p>
          <a:p>
            <a:pPr algn="l">
              <a:lnSpc>
                <a:spcPts val="4310"/>
              </a:lnSpc>
            </a:pPr>
          </a:p>
          <a:p>
            <a:pPr algn="l">
              <a:lnSpc>
                <a:spcPts val="4310"/>
              </a:lnSpc>
            </a:pPr>
            <a:r>
              <a:rPr lang="en-US" sz="307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成功:  </a:t>
            </a:r>
          </a:p>
          <a:p>
            <a:pPr algn="l">
              <a:lnSpc>
                <a:spcPts val="4310"/>
              </a:lnSpc>
            </a:pPr>
            <a:r>
              <a:rPr lang="en-US" sz="307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創建Socket連接伺服器</a:t>
            </a:r>
          </a:p>
          <a:p>
            <a:pPr algn="l">
              <a:lnSpc>
                <a:spcPts val="4310"/>
              </a:lnSpc>
            </a:pPr>
            <a:r>
              <a:rPr lang="en-US" sz="307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將Email和選擇的選項轉為JSON並發送給伺服器</a:t>
            </a:r>
          </a:p>
          <a:p>
            <a:pPr algn="l">
              <a:lnSpc>
                <a:spcPts val="4310"/>
              </a:lnSpc>
            </a:pPr>
          </a:p>
          <a:p>
            <a:pPr algn="l">
              <a:lnSpc>
                <a:spcPts val="4310"/>
              </a:lnSpc>
            </a:pPr>
            <a:r>
              <a:rPr lang="en-US" sz="307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伺服器回應和關閉連線</a:t>
            </a:r>
          </a:p>
          <a:p>
            <a:pPr algn="l">
              <a:lnSpc>
                <a:spcPts val="4310"/>
              </a:lnSpc>
            </a:pPr>
          </a:p>
          <a:p>
            <a:pPr algn="l">
              <a:lnSpc>
                <a:spcPts val="4310"/>
              </a:lnSpc>
            </a:pPr>
            <a:r>
              <a:rPr lang="en-US" sz="3078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顯示messagebox資訊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8225" y="390525"/>
            <a:ext cx="5153814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50"/>
              </a:lnSpc>
            </a:pPr>
            <a:r>
              <a:rPr lang="en-US" sz="75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UI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5376" y="2009826"/>
            <a:ext cx="12664561" cy="7755931"/>
          </a:xfrm>
          <a:custGeom>
            <a:avLst/>
            <a:gdLst/>
            <a:ahLst/>
            <a:cxnLst/>
            <a:rect r="r" b="b" t="t" l="l"/>
            <a:pathLst>
              <a:path h="7755931" w="12664561">
                <a:moveTo>
                  <a:pt x="0" y="0"/>
                </a:moveTo>
                <a:lnTo>
                  <a:pt x="12664561" y="0"/>
                </a:lnTo>
                <a:lnTo>
                  <a:pt x="12664561" y="7755931"/>
                </a:lnTo>
                <a:lnTo>
                  <a:pt x="0" y="7755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75376" y="923925"/>
            <a:ext cx="2422922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tkinter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73420" y="672102"/>
            <a:ext cx="10989897" cy="9136127"/>
          </a:xfrm>
          <a:custGeom>
            <a:avLst/>
            <a:gdLst/>
            <a:ahLst/>
            <a:cxnLst/>
            <a:rect r="r" b="b" t="t" l="l"/>
            <a:pathLst>
              <a:path h="9136127" w="10989897">
                <a:moveTo>
                  <a:pt x="0" y="0"/>
                </a:moveTo>
                <a:lnTo>
                  <a:pt x="10989897" y="0"/>
                </a:lnTo>
                <a:lnTo>
                  <a:pt x="10989897" y="9136127"/>
                </a:lnTo>
                <a:lnTo>
                  <a:pt x="0" y="91361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9" r="0" b="-21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80676" y="567327"/>
            <a:ext cx="2422922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tkinter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40088" y="6663585"/>
            <a:ext cx="10219212" cy="2867113"/>
          </a:xfrm>
          <a:custGeom>
            <a:avLst/>
            <a:gdLst/>
            <a:ahLst/>
            <a:cxnLst/>
            <a:rect r="r" b="b" t="t" l="l"/>
            <a:pathLst>
              <a:path h="2867113" w="10219212">
                <a:moveTo>
                  <a:pt x="0" y="0"/>
                </a:moveTo>
                <a:lnTo>
                  <a:pt x="10219212" y="0"/>
                </a:lnTo>
                <a:lnTo>
                  <a:pt x="10219212" y="2867113"/>
                </a:lnTo>
                <a:lnTo>
                  <a:pt x="0" y="2867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901114"/>
            <a:ext cx="10264013" cy="2857823"/>
          </a:xfrm>
          <a:custGeom>
            <a:avLst/>
            <a:gdLst/>
            <a:ahLst/>
            <a:cxnLst/>
            <a:rect r="r" b="b" t="t" l="l"/>
            <a:pathLst>
              <a:path h="2857823" w="10264013">
                <a:moveTo>
                  <a:pt x="0" y="0"/>
                </a:moveTo>
                <a:lnTo>
                  <a:pt x="10264013" y="0"/>
                </a:lnTo>
                <a:lnTo>
                  <a:pt x="10264013" y="2857823"/>
                </a:lnTo>
                <a:lnTo>
                  <a:pt x="0" y="2857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50395" y="933450"/>
            <a:ext cx="5110311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Socket連接伺服器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40088" y="5600531"/>
            <a:ext cx="4091136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轉為JSON發送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16001"/>
            <a:ext cx="10026961" cy="3873550"/>
          </a:xfrm>
          <a:custGeom>
            <a:avLst/>
            <a:gdLst/>
            <a:ahLst/>
            <a:cxnLst/>
            <a:rect r="r" b="b" t="t" l="l"/>
            <a:pathLst>
              <a:path h="3873550" w="10026961">
                <a:moveTo>
                  <a:pt x="0" y="0"/>
                </a:moveTo>
                <a:lnTo>
                  <a:pt x="10026961" y="0"/>
                </a:lnTo>
                <a:lnTo>
                  <a:pt x="10026961" y="3873550"/>
                </a:lnTo>
                <a:lnTo>
                  <a:pt x="0" y="3873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926095"/>
            <a:ext cx="13457202" cy="1332205"/>
          </a:xfrm>
          <a:custGeom>
            <a:avLst/>
            <a:gdLst/>
            <a:ahLst/>
            <a:cxnLst/>
            <a:rect r="r" b="b" t="t" l="l"/>
            <a:pathLst>
              <a:path h="1332205" w="13457202">
                <a:moveTo>
                  <a:pt x="0" y="0"/>
                </a:moveTo>
                <a:lnTo>
                  <a:pt x="13457202" y="0"/>
                </a:lnTo>
                <a:lnTo>
                  <a:pt x="13457202" y="1332205"/>
                </a:lnTo>
                <a:lnTo>
                  <a:pt x="0" y="13322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33450"/>
            <a:ext cx="3898109" cy="84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9"/>
              </a:lnSpc>
            </a:pPr>
            <a:r>
              <a:rPr lang="en-US" sz="4942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messagebox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91540"/>
            <a:ext cx="1625352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錯誤訊息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303901"/>
            <a:ext cx="1625352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上傳結果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730264"/>
            <a:ext cx="16230600" cy="5797789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9413946" y="3136779"/>
            <a:ext cx="4322228" cy="2492379"/>
          </a:xfrm>
          <a:custGeom>
            <a:avLst/>
            <a:gdLst/>
            <a:ahLst/>
            <a:cxnLst/>
            <a:rect r="r" b="b" t="t" l="l"/>
            <a:pathLst>
              <a:path h="2492379" w="4322228">
                <a:moveTo>
                  <a:pt x="0" y="0"/>
                </a:moveTo>
                <a:lnTo>
                  <a:pt x="4322227" y="0"/>
                </a:lnTo>
                <a:lnTo>
                  <a:pt x="4322227" y="2492379"/>
                </a:lnTo>
                <a:lnTo>
                  <a:pt x="0" y="2492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360458" y="6013721"/>
            <a:ext cx="2429203" cy="2145796"/>
          </a:xfrm>
          <a:custGeom>
            <a:avLst/>
            <a:gdLst/>
            <a:ahLst/>
            <a:cxnLst/>
            <a:rect r="r" b="b" t="t" l="l"/>
            <a:pathLst>
              <a:path h="2145796" w="2429203">
                <a:moveTo>
                  <a:pt x="0" y="0"/>
                </a:moveTo>
                <a:lnTo>
                  <a:pt x="2429203" y="0"/>
                </a:lnTo>
                <a:lnTo>
                  <a:pt x="2429203" y="2145796"/>
                </a:lnTo>
                <a:lnTo>
                  <a:pt x="0" y="2145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729585" y="2768894"/>
            <a:ext cx="5873233" cy="5720529"/>
          </a:xfrm>
          <a:custGeom>
            <a:avLst/>
            <a:gdLst/>
            <a:ahLst/>
            <a:cxnLst/>
            <a:rect r="r" b="b" t="t" l="l"/>
            <a:pathLst>
              <a:path h="5720529" w="5873233">
                <a:moveTo>
                  <a:pt x="0" y="0"/>
                </a:moveTo>
                <a:lnTo>
                  <a:pt x="5873233" y="0"/>
                </a:lnTo>
                <a:lnTo>
                  <a:pt x="5873233" y="5720529"/>
                </a:lnTo>
                <a:lnTo>
                  <a:pt x="0" y="5720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769569"/>
            <a:ext cx="1054636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0"/>
              </a:lnSpc>
            </a:pPr>
            <a:r>
              <a:rPr lang="en-US" b="true" sz="75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UI展示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F990D3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1276674" y="1028700"/>
            <a:ext cx="5820370" cy="11519983"/>
            <a:chOff x="0" y="0"/>
            <a:chExt cx="7760494" cy="1535997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7760494" cy="51843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 u="sng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動機</a:t>
              </a:r>
            </a:p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 u="sng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架構</a:t>
              </a:r>
            </a:p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 u="sng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程式</a:t>
              </a:r>
            </a:p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 u="sng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函式</a:t>
              </a:r>
            </a:p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 u="sng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Python</a:t>
              </a:r>
            </a:p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 u="sng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UI</a:t>
              </a:r>
            </a:p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 u="sng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成果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3742039"/>
              <a:ext cx="7760494" cy="688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 u="sng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  <a:hlinkClick r:id="rId2" action="ppaction://hlinksldjump"/>
                </a:rPr>
                <a:t>白板頁面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671425"/>
              <a:ext cx="7760494" cy="688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 u="none">
                  <a:solidFill>
                    <a:srgbClr val="000000"/>
                  </a:solidFill>
                  <a:latin typeface="Noto Sans T Chinese"/>
                  <a:ea typeface="Noto Sans T Chinese"/>
                  <a:cs typeface="Noto Sans T Chinese"/>
                  <a:sym typeface="Noto Sans T Chinese"/>
                </a:rPr>
                <a:t>腦力激盪頁面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84608" y="4505327"/>
            <a:ext cx="5974784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50"/>
              </a:lnSpc>
            </a:pPr>
            <a:r>
              <a:rPr lang="en-US" b="true" sz="75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目錄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1100911">
            <a:off x="7187810" y="3271605"/>
            <a:ext cx="679152" cy="868682"/>
          </a:xfrm>
          <a:custGeom>
            <a:avLst/>
            <a:gdLst/>
            <a:ahLst/>
            <a:cxnLst/>
            <a:rect r="r" b="b" t="t" l="l"/>
            <a:pathLst>
              <a:path h="868682" w="679152">
                <a:moveTo>
                  <a:pt x="0" y="0"/>
                </a:moveTo>
                <a:lnTo>
                  <a:pt x="679152" y="0"/>
                </a:lnTo>
                <a:lnTo>
                  <a:pt x="679152" y="868682"/>
                </a:lnTo>
                <a:lnTo>
                  <a:pt x="0" y="8686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1049655">
            <a:off x="1278626" y="3314574"/>
            <a:ext cx="611963" cy="782744"/>
          </a:xfrm>
          <a:custGeom>
            <a:avLst/>
            <a:gdLst/>
            <a:ahLst/>
            <a:cxnLst/>
            <a:rect r="r" b="b" t="t" l="l"/>
            <a:pathLst>
              <a:path h="782744" w="611963">
                <a:moveTo>
                  <a:pt x="611964" y="0"/>
                </a:moveTo>
                <a:lnTo>
                  <a:pt x="0" y="0"/>
                </a:lnTo>
                <a:lnTo>
                  <a:pt x="0" y="782744"/>
                </a:lnTo>
                <a:lnTo>
                  <a:pt x="611964" y="782744"/>
                </a:lnTo>
                <a:lnTo>
                  <a:pt x="61196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9699088">
            <a:off x="1426027" y="6239821"/>
            <a:ext cx="679152" cy="868682"/>
          </a:xfrm>
          <a:custGeom>
            <a:avLst/>
            <a:gdLst/>
            <a:ahLst/>
            <a:cxnLst/>
            <a:rect r="r" b="b" t="t" l="l"/>
            <a:pathLst>
              <a:path h="868682" w="679152">
                <a:moveTo>
                  <a:pt x="0" y="0"/>
                </a:moveTo>
                <a:lnTo>
                  <a:pt x="679152" y="0"/>
                </a:lnTo>
                <a:lnTo>
                  <a:pt x="679152" y="868683"/>
                </a:lnTo>
                <a:lnTo>
                  <a:pt x="0" y="8686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9750344">
            <a:off x="6762364" y="6213646"/>
            <a:ext cx="611963" cy="782744"/>
          </a:xfrm>
          <a:custGeom>
            <a:avLst/>
            <a:gdLst/>
            <a:ahLst/>
            <a:cxnLst/>
            <a:rect r="r" b="b" t="t" l="l"/>
            <a:pathLst>
              <a:path h="782744" w="611963">
                <a:moveTo>
                  <a:pt x="611963" y="0"/>
                </a:moveTo>
                <a:lnTo>
                  <a:pt x="0" y="0"/>
                </a:lnTo>
                <a:lnTo>
                  <a:pt x="0" y="782744"/>
                </a:lnTo>
                <a:lnTo>
                  <a:pt x="611963" y="782744"/>
                </a:lnTo>
                <a:lnTo>
                  <a:pt x="61196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856" y="1919898"/>
            <a:ext cx="15672289" cy="8367102"/>
          </a:xfrm>
          <a:custGeom>
            <a:avLst/>
            <a:gdLst/>
            <a:ahLst/>
            <a:cxnLst/>
            <a:rect r="r" b="b" t="t" l="l"/>
            <a:pathLst>
              <a:path h="8367102" w="15672289">
                <a:moveTo>
                  <a:pt x="0" y="0"/>
                </a:moveTo>
                <a:lnTo>
                  <a:pt x="15672288" y="0"/>
                </a:lnTo>
                <a:lnTo>
                  <a:pt x="15672288" y="8367102"/>
                </a:lnTo>
                <a:lnTo>
                  <a:pt x="0" y="8367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725" t="-6226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556494" y="106925"/>
            <a:ext cx="1904851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成果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1063589" y="-71222"/>
            <a:ext cx="3331993" cy="3399993"/>
          </a:xfrm>
          <a:custGeom>
            <a:avLst/>
            <a:gdLst/>
            <a:ahLst/>
            <a:cxnLst/>
            <a:rect r="r" b="b" t="t" l="l"/>
            <a:pathLst>
              <a:path h="3399993" w="3331993">
                <a:moveTo>
                  <a:pt x="0" y="0"/>
                </a:moveTo>
                <a:lnTo>
                  <a:pt x="3331993" y="0"/>
                </a:lnTo>
                <a:lnTo>
                  <a:pt x="3331993" y="3399994"/>
                </a:lnTo>
                <a:lnTo>
                  <a:pt x="0" y="3399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80248" y="1616369"/>
            <a:ext cx="7054261" cy="705426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941346" y="3103487"/>
            <a:ext cx="726633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工作分配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41346" y="6551156"/>
            <a:ext cx="6122811" cy="153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劉松富:35%</a:t>
            </a:r>
          </a:p>
          <a:p>
            <a:pPr algn="l"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鄭柏億:30%</a:t>
            </a:r>
          </a:p>
          <a:p>
            <a:pPr algn="l" marL="0" indent="0" lvl="1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王譯平:35%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04270" y="1961383"/>
            <a:ext cx="7322748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4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https://chatgpt.com/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788453" y="2191841"/>
            <a:ext cx="771999" cy="77199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901847" y="2181410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b="true" sz="3600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04270" y="3243451"/>
            <a:ext cx="8426087" cy="203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0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https://steam.oxxostudio.tw/category/python/example/gmail.html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788453" y="3471682"/>
            <a:ext cx="771999" cy="77199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7901847" y="3461251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01847" y="8616956"/>
            <a:ext cx="545211" cy="669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652"/>
              </a:lnSpc>
              <a:spcBef>
                <a:spcPct val="0"/>
              </a:spcBef>
            </a:pPr>
            <a:r>
              <a:rPr lang="en-US" b="true" sz="3600" u="none">
                <a:solidFill>
                  <a:srgbClr val="FFFFFF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03753" y="2175753"/>
            <a:ext cx="4257587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參考資料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5618566"/>
            <a:ext cx="18288000" cy="4668434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659988"/>
            <a:ext cx="3733584" cy="700047"/>
          </a:xfrm>
          <a:custGeom>
            <a:avLst/>
            <a:gdLst/>
            <a:ahLst/>
            <a:cxnLst/>
            <a:rect r="r" b="b" t="t" l="l"/>
            <a:pathLst>
              <a:path h="700047" w="3733584">
                <a:moveTo>
                  <a:pt x="0" y="0"/>
                </a:moveTo>
                <a:lnTo>
                  <a:pt x="3733584" y="0"/>
                </a:lnTo>
                <a:lnTo>
                  <a:pt x="3733584" y="700047"/>
                </a:lnTo>
                <a:lnTo>
                  <a:pt x="0" y="700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25414">
            <a:off x="974931" y="-476414"/>
            <a:ext cx="4252522" cy="4515227"/>
          </a:xfrm>
          <a:custGeom>
            <a:avLst/>
            <a:gdLst/>
            <a:ahLst/>
            <a:cxnLst/>
            <a:rect r="r" b="b" t="t" l="l"/>
            <a:pathLst>
              <a:path h="4515227" w="4252522">
                <a:moveTo>
                  <a:pt x="0" y="0"/>
                </a:moveTo>
                <a:lnTo>
                  <a:pt x="4252523" y="0"/>
                </a:lnTo>
                <a:lnTo>
                  <a:pt x="4252523" y="4515226"/>
                </a:lnTo>
                <a:lnTo>
                  <a:pt x="0" y="45152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93379" y="6820693"/>
            <a:ext cx="240422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目標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959725"/>
            <a:ext cx="625435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讓學校各處室的活動公告寄到我的EMAIL裡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62025"/>
            <a:ext cx="12734870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0"/>
              </a:lnSpc>
            </a:pPr>
            <a:r>
              <a:rPr lang="en-US" b="true" sz="75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動機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215103"/>
            <a:ext cx="14315528" cy="1090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u="non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在學校中有很多的活動我們不可能一直去看官網</a:t>
            </a:r>
          </a:p>
          <a:p>
            <a:pPr algn="l">
              <a:lnSpc>
                <a:spcPts val="4479"/>
              </a:lnSpc>
            </a:pPr>
            <a:r>
              <a:rPr lang="en-US" sz="3199" u="none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所以為甚麼不讓學校有的活動通知直接送到手上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902" y="391939"/>
            <a:ext cx="11301259" cy="5057313"/>
          </a:xfrm>
          <a:custGeom>
            <a:avLst/>
            <a:gdLst/>
            <a:ahLst/>
            <a:cxnLst/>
            <a:rect r="r" b="b" t="t" l="l"/>
            <a:pathLst>
              <a:path h="5057313" w="11301259">
                <a:moveTo>
                  <a:pt x="0" y="0"/>
                </a:moveTo>
                <a:lnTo>
                  <a:pt x="11301259" y="0"/>
                </a:lnTo>
                <a:lnTo>
                  <a:pt x="11301259" y="5057314"/>
                </a:lnTo>
                <a:lnTo>
                  <a:pt x="0" y="5057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46426" y="5765870"/>
            <a:ext cx="11301259" cy="4336858"/>
          </a:xfrm>
          <a:custGeom>
            <a:avLst/>
            <a:gdLst/>
            <a:ahLst/>
            <a:cxnLst/>
            <a:rect r="r" b="b" t="t" l="l"/>
            <a:pathLst>
              <a:path h="4336858" w="11301259">
                <a:moveTo>
                  <a:pt x="0" y="0"/>
                </a:moveTo>
                <a:lnTo>
                  <a:pt x="11301259" y="0"/>
                </a:lnTo>
                <a:lnTo>
                  <a:pt x="11301259" y="4336858"/>
                </a:lnTo>
                <a:lnTo>
                  <a:pt x="0" y="4336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10699" y="2192684"/>
            <a:ext cx="8022194" cy="118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5"/>
              </a:lnSpc>
            </a:pPr>
            <a:r>
              <a:rPr lang="en-US" b="true" sz="85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用的程式</a:t>
            </a:r>
          </a:p>
        </p:txBody>
      </p:sp>
      <p:sp>
        <p:nvSpPr>
          <p:cNvPr name="AutoShape 3" id="3"/>
          <p:cNvSpPr/>
          <p:nvPr/>
        </p:nvSpPr>
        <p:spPr>
          <a:xfrm>
            <a:off x="2210699" y="4069111"/>
            <a:ext cx="1384409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210699" y="4256405"/>
            <a:ext cx="28332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WinSCP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97719" y="4256405"/>
            <a:ext cx="20703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PuTTY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32420" y="5228872"/>
            <a:ext cx="3672868" cy="1099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5"/>
              </a:lnSpc>
            </a:pPr>
            <a:r>
              <a:rPr lang="en-US" sz="321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一款圖形化的 SFTP</a:t>
            </a:r>
          </a:p>
          <a:p>
            <a:pPr algn="ctr">
              <a:lnSpc>
                <a:spcPts val="4495"/>
              </a:lnSpc>
            </a:pPr>
            <a:r>
              <a:rPr lang="en-US" sz="3211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和 FTP客戶端工具。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5343525"/>
            <a:ext cx="690830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連接遠端伺服器的開源終端模擬程式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06755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769569"/>
            <a:ext cx="5153814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50"/>
              </a:lnSpc>
            </a:pPr>
            <a:r>
              <a:rPr lang="en-US" sz="7500" b="true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函式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723827" y="1776703"/>
            <a:ext cx="1328010" cy="1383344"/>
          </a:xfrm>
          <a:custGeom>
            <a:avLst/>
            <a:gdLst/>
            <a:ahLst/>
            <a:cxnLst/>
            <a:rect r="r" b="b" t="t" l="l"/>
            <a:pathLst>
              <a:path h="1383344" w="1328010">
                <a:moveTo>
                  <a:pt x="0" y="0"/>
                </a:moveTo>
                <a:lnTo>
                  <a:pt x="1328010" y="0"/>
                </a:lnTo>
                <a:lnTo>
                  <a:pt x="1328010" y="1383344"/>
                </a:lnTo>
                <a:lnTo>
                  <a:pt x="0" y="138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59974" y="1776703"/>
            <a:ext cx="1136383" cy="1183733"/>
          </a:xfrm>
          <a:custGeom>
            <a:avLst/>
            <a:gdLst/>
            <a:ahLst/>
            <a:cxnLst/>
            <a:rect r="r" b="b" t="t" l="l"/>
            <a:pathLst>
              <a:path h="1183733" w="1136383">
                <a:moveTo>
                  <a:pt x="0" y="0"/>
                </a:moveTo>
                <a:lnTo>
                  <a:pt x="1136383" y="0"/>
                </a:lnTo>
                <a:lnTo>
                  <a:pt x="1136383" y="1183733"/>
                </a:lnTo>
                <a:lnTo>
                  <a:pt x="0" y="1183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84643" y="3460119"/>
            <a:ext cx="1247274" cy="1299244"/>
          </a:xfrm>
          <a:custGeom>
            <a:avLst/>
            <a:gdLst/>
            <a:ahLst/>
            <a:cxnLst/>
            <a:rect r="r" b="b" t="t" l="l"/>
            <a:pathLst>
              <a:path h="1299244" w="1247274">
                <a:moveTo>
                  <a:pt x="0" y="0"/>
                </a:moveTo>
                <a:lnTo>
                  <a:pt x="1247274" y="0"/>
                </a:lnTo>
                <a:lnTo>
                  <a:pt x="1247274" y="1299243"/>
                </a:lnTo>
                <a:lnTo>
                  <a:pt x="0" y="1299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98342" y="3325694"/>
            <a:ext cx="1505370" cy="1568094"/>
          </a:xfrm>
          <a:custGeom>
            <a:avLst/>
            <a:gdLst/>
            <a:ahLst/>
            <a:cxnLst/>
            <a:rect r="r" b="b" t="t" l="l"/>
            <a:pathLst>
              <a:path h="1568094" w="1505370">
                <a:moveTo>
                  <a:pt x="0" y="0"/>
                </a:moveTo>
                <a:lnTo>
                  <a:pt x="1505370" y="0"/>
                </a:lnTo>
                <a:lnTo>
                  <a:pt x="1505370" y="1568093"/>
                </a:lnTo>
                <a:lnTo>
                  <a:pt x="0" y="1568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71025" y="5271888"/>
            <a:ext cx="1260892" cy="1313429"/>
          </a:xfrm>
          <a:custGeom>
            <a:avLst/>
            <a:gdLst/>
            <a:ahLst/>
            <a:cxnLst/>
            <a:rect r="r" b="b" t="t" l="l"/>
            <a:pathLst>
              <a:path h="1313429" w="1260892">
                <a:moveTo>
                  <a:pt x="0" y="0"/>
                </a:moveTo>
                <a:lnTo>
                  <a:pt x="1260892" y="0"/>
                </a:lnTo>
                <a:lnTo>
                  <a:pt x="1260892" y="1313430"/>
                </a:lnTo>
                <a:lnTo>
                  <a:pt x="0" y="1313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24517" y="5297978"/>
            <a:ext cx="1207297" cy="1257601"/>
          </a:xfrm>
          <a:custGeom>
            <a:avLst/>
            <a:gdLst/>
            <a:ahLst/>
            <a:cxnLst/>
            <a:rect r="r" b="b" t="t" l="l"/>
            <a:pathLst>
              <a:path h="1257601" w="1207297">
                <a:moveTo>
                  <a:pt x="0" y="0"/>
                </a:moveTo>
                <a:lnTo>
                  <a:pt x="1207297" y="0"/>
                </a:lnTo>
                <a:lnTo>
                  <a:pt x="1207297" y="1257601"/>
                </a:lnTo>
                <a:lnTo>
                  <a:pt x="0" y="12576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884643" y="7099668"/>
            <a:ext cx="1196692" cy="1246554"/>
          </a:xfrm>
          <a:custGeom>
            <a:avLst/>
            <a:gdLst/>
            <a:ahLst/>
            <a:cxnLst/>
            <a:rect r="r" b="b" t="t" l="l"/>
            <a:pathLst>
              <a:path h="1246554" w="1196692">
                <a:moveTo>
                  <a:pt x="0" y="0"/>
                </a:moveTo>
                <a:lnTo>
                  <a:pt x="1196693" y="0"/>
                </a:lnTo>
                <a:lnTo>
                  <a:pt x="1196693" y="1246554"/>
                </a:lnTo>
                <a:lnTo>
                  <a:pt x="0" y="12465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00367" y="7148152"/>
            <a:ext cx="1150147" cy="1198070"/>
          </a:xfrm>
          <a:custGeom>
            <a:avLst/>
            <a:gdLst/>
            <a:ahLst/>
            <a:cxnLst/>
            <a:rect r="r" b="b" t="t" l="l"/>
            <a:pathLst>
              <a:path h="1198070" w="1150147">
                <a:moveTo>
                  <a:pt x="0" y="0"/>
                </a:moveTo>
                <a:lnTo>
                  <a:pt x="1150147" y="0"/>
                </a:lnTo>
                <a:lnTo>
                  <a:pt x="1150147" y="1198070"/>
                </a:lnTo>
                <a:lnTo>
                  <a:pt x="0" y="119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714332" y="2116498"/>
            <a:ext cx="1587896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json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335378" y="2100075"/>
            <a:ext cx="165553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request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23827" y="3762195"/>
            <a:ext cx="1578401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socket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35378" y="3190695"/>
            <a:ext cx="2031297" cy="169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email.mime.text.MIMEText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50500" y="5634679"/>
            <a:ext cx="2074664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threading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35378" y="5636503"/>
            <a:ext cx="1768334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smtplib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84643" y="7416448"/>
            <a:ext cx="1417585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sqlite3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95520" y="7416448"/>
            <a:ext cx="1036295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bs4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02229" y="2233425"/>
            <a:ext cx="277018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處理爬到的資料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489114" y="2173648"/>
            <a:ext cx="277018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抓取網頁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02229" y="3819345"/>
            <a:ext cx="277018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網路連線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489114" y="3819345"/>
            <a:ext cx="277018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寫E-mail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87631" y="5691829"/>
            <a:ext cx="264774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同時執行多個任務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489114" y="5693653"/>
            <a:ext cx="277018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發送e-mail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87631" y="7473598"/>
            <a:ext cx="277018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處理 SQLite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489114" y="7473598"/>
            <a:ext cx="277018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爬取動態網頁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62025"/>
            <a:ext cx="11210807" cy="120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0"/>
              </a:lnSpc>
            </a:pPr>
            <a:r>
              <a:rPr lang="en-US" b="true" sz="75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架構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697" y="5668153"/>
            <a:ext cx="326065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校網各處室爬蟲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458500"/>
            <a:ext cx="32606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取得公告</a:t>
            </a:r>
          </a:p>
        </p:txBody>
      </p:sp>
      <p:sp>
        <p:nvSpPr>
          <p:cNvPr name="AutoShape 5" id="5"/>
          <p:cNvSpPr/>
          <p:nvPr/>
        </p:nvSpPr>
        <p:spPr>
          <a:xfrm rot="1008">
            <a:off x="1028700" y="4474039"/>
            <a:ext cx="16230601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4266508"/>
            <a:ext cx="410299" cy="410299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352014" y="4266508"/>
            <a:ext cx="410299" cy="410299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998648" y="4266508"/>
            <a:ext cx="410299" cy="410299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9675331" y="3990497"/>
            <a:ext cx="1022042" cy="1124247"/>
          </a:xfrm>
          <a:custGeom>
            <a:avLst/>
            <a:gdLst/>
            <a:ahLst/>
            <a:cxnLst/>
            <a:rect r="r" b="b" t="t" l="l"/>
            <a:pathLst>
              <a:path h="1124247" w="1022042">
                <a:moveTo>
                  <a:pt x="0" y="0"/>
                </a:moveTo>
                <a:lnTo>
                  <a:pt x="1022042" y="0"/>
                </a:lnTo>
                <a:lnTo>
                  <a:pt x="1022042" y="1124247"/>
                </a:lnTo>
                <a:lnTo>
                  <a:pt x="0" y="1124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57164" y="5668153"/>
            <a:ext cx="326065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程式化自動寄信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57166" y="6458500"/>
            <a:ext cx="32606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寄出提醒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75331" y="5668153"/>
            <a:ext cx="326065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伺服器執行程式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75334" y="6458500"/>
            <a:ext cx="32606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於伺服端持續爬蟲檢查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98648" y="5668153"/>
            <a:ext cx="326065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使用者設定選項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98650" y="6458500"/>
            <a:ext cx="32606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於用戶端自選欲通知項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76124" y="2521848"/>
            <a:ext cx="695370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0"/>
              </a:lnSpc>
            </a:pPr>
            <a:r>
              <a:rPr lang="en-US" b="true" sz="7500">
                <a:solidFill>
                  <a:srgbClr val="000000"/>
                </a:solidFill>
                <a:latin typeface="Noto Sans T Chinese Bold"/>
                <a:ea typeface="Noto Sans T Chinese Bold"/>
                <a:cs typeface="Noto Sans T Chinese Bold"/>
                <a:sym typeface="Noto Sans T Chinese Bold"/>
              </a:rPr>
              <a:t>Python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483523" y="4305531"/>
            <a:ext cx="2138903" cy="438475"/>
          </a:xfrm>
          <a:custGeom>
            <a:avLst/>
            <a:gdLst/>
            <a:ahLst/>
            <a:cxnLst/>
            <a:rect r="r" b="b" t="t" l="l"/>
            <a:pathLst>
              <a:path h="438475" w="2138903">
                <a:moveTo>
                  <a:pt x="0" y="0"/>
                </a:moveTo>
                <a:lnTo>
                  <a:pt x="2138903" y="0"/>
                </a:lnTo>
                <a:lnTo>
                  <a:pt x="2138903" y="438475"/>
                </a:lnTo>
                <a:lnTo>
                  <a:pt x="0" y="438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76124" y="4017558"/>
            <a:ext cx="6953700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爬蟲、</a:t>
            </a:r>
            <a:r>
              <a:rPr lang="en-US" sz="32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寄信、傳值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2588523"/>
            <a:ext cx="5828069" cy="5782488"/>
          </a:xfrm>
          <a:custGeom>
            <a:avLst/>
            <a:gdLst/>
            <a:ahLst/>
            <a:cxnLst/>
            <a:rect r="r" b="b" t="t" l="l"/>
            <a:pathLst>
              <a:path h="5782488" w="5828069">
                <a:moveTo>
                  <a:pt x="0" y="0"/>
                </a:moveTo>
                <a:lnTo>
                  <a:pt x="5828069" y="0"/>
                </a:lnTo>
                <a:lnTo>
                  <a:pt x="5828069" y="5782487"/>
                </a:lnTo>
                <a:lnTo>
                  <a:pt x="0" y="5782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638" r="0" b="-25638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2697" y="1143000"/>
            <a:ext cx="7061840" cy="8289986"/>
          </a:xfrm>
          <a:custGeom>
            <a:avLst/>
            <a:gdLst/>
            <a:ahLst/>
            <a:cxnLst/>
            <a:rect r="r" b="b" t="t" l="l"/>
            <a:pathLst>
              <a:path h="8289986" w="7061840">
                <a:moveTo>
                  <a:pt x="0" y="0"/>
                </a:moveTo>
                <a:lnTo>
                  <a:pt x="7061840" y="0"/>
                </a:lnTo>
                <a:lnTo>
                  <a:pt x="7061840" y="8289986"/>
                </a:lnTo>
                <a:lnTo>
                  <a:pt x="0" y="8289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79608" y="2234153"/>
            <a:ext cx="9957653" cy="5818694"/>
          </a:xfrm>
          <a:custGeom>
            <a:avLst/>
            <a:gdLst/>
            <a:ahLst/>
            <a:cxnLst/>
            <a:rect r="r" b="b" t="t" l="l"/>
            <a:pathLst>
              <a:path h="5818694" w="9957653">
                <a:moveTo>
                  <a:pt x="0" y="0"/>
                </a:moveTo>
                <a:lnTo>
                  <a:pt x="9957652" y="0"/>
                </a:lnTo>
                <a:lnTo>
                  <a:pt x="9957652" y="5818694"/>
                </a:lnTo>
                <a:lnTo>
                  <a:pt x="0" y="5818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83029" y="-66675"/>
            <a:ext cx="8121942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50"/>
              </a:lnSpc>
            </a:pPr>
            <a:r>
              <a:rPr lang="en-US" sz="7500">
                <a:solidFill>
                  <a:srgbClr val="000000"/>
                </a:solidFill>
                <a:latin typeface="Noto Sans T Chinese"/>
                <a:ea typeface="Noto Sans T Chinese"/>
                <a:cs typeface="Noto Sans T Chinese"/>
                <a:sym typeface="Noto Sans T Chinese"/>
              </a:rPr>
              <a:t>爬蟲並存入資料庫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DAGbJ3PSVnk</dc:identifier>
  <dcterms:modified xsi:type="dcterms:W3CDTF">2011-08-01T06:04:30Z</dcterms:modified>
  <cp:revision>1</cp:revision>
  <dc:title>solar</dc:title>
</cp:coreProperties>
</file>